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2" r:id="rId4"/>
    <p:sldId id="261" r:id="rId5"/>
    <p:sldId id="259" r:id="rId6"/>
    <p:sldId id="271" r:id="rId7"/>
    <p:sldId id="270" r:id="rId8"/>
    <p:sldId id="260" r:id="rId9"/>
    <p:sldId id="265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7F5A8-CB0E-4D5D-95BD-0600409471F3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40398-B9DA-49F1-AE72-6F55184E9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97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0398-B9DA-49F1-AE72-6F55184E97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0398-B9DA-49F1-AE72-6F55184E97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06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0398-B9DA-49F1-AE72-6F55184E97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0398-B9DA-49F1-AE72-6F55184E97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91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0398-B9DA-49F1-AE72-6F55184E97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54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0398-B9DA-49F1-AE72-6F55184E97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2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40398-B9DA-49F1-AE72-6F55184E97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23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2C1C-21B4-5956-E1F1-E96C814B4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4668BF-2AC5-5178-F335-33B6D2C88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BB85D-04B6-0A94-2C24-3FEFB43F6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040FA-BB3D-01CE-73A1-02E50F8C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9FA46-765D-2469-F400-673961DA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3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363B-1905-3E86-E72F-F29287C0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946A5-0DA5-B7BE-A052-A6C4C9A2F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4A4FF-EEB5-31D6-2263-ADCA0B08D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DBD87-F20E-2698-8770-71CE24EB8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9182E-7A60-0CAC-0174-4404558A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5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E01AD4-C6B4-FB73-3694-B20B62DD2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F6556-893D-169B-24A1-2DA615D9B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0C9BD-17B7-7CAC-6E15-C4320491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1550B-8241-C74C-986B-66AA2BBFD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199F2-31A5-3722-A9D6-898E65286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6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6138B-7C4B-38FF-8641-EBCAFC2C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BAD77-7BAC-EEBF-7400-730AB5405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2A422-0E28-9924-917C-C21D4AB2B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7CDA5-E4A0-E6F9-B3B8-95CEAE53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24D82-BEA0-518D-259C-931B85D56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0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74A-5C40-06DA-7229-D5D2B3A5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59B42-0DF5-CCA5-B77E-66C080D0F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409E0-C334-14D2-82D4-D28A167C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26BF7-2429-3AB6-314C-D661A975A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3F3A5-61B5-12B3-A09F-D6470CC3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3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D987-82D4-F770-B3D0-4D8D178A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89A0F-92F5-961F-E8C0-F2873EEA9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5CE4E-1BB7-39D5-3A46-4FD68F34F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98C9D-6501-3B5B-7CE5-050899CED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E9246-A017-CE5D-DB20-78E635A8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772F2-AC08-A7BD-E241-7F3FC656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29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F7D73-A0F2-3BD9-9187-5343B1B8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7DF79-A51E-7C36-3899-CA82A9B30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A19FB-D76C-B635-EF6F-D25F806B8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1C30C-2F48-FDB0-F122-E54F5D5835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BB6C5C-D6F3-CE66-FBAA-B022068CE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5B780-2EC3-6BC5-82DC-AE91F47D6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3D4706-328A-5B66-6E3B-F6C2754DD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C2753E-1983-1F1C-312E-F622AAC43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5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8E068-862D-7839-ED17-413DD9DB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05AA9-9825-963A-144A-09D5AF5C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9D172-ACB8-B187-AB32-148B0415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E9DBC-DF52-7A53-5EBD-3D4ABAB0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2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FF122-E75A-3223-D9E2-27E190FEF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79FB3-9412-4DFD-7389-4DB737524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26F61-D397-6AE0-0855-919A572D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4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F896-FB16-3EF4-316D-68D97BB2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79DC6-7333-F392-1117-9F11D6075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7C7B0-372D-678D-45FD-A01BE7780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1B859-AF90-6903-4CB0-FF314C89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79EA1-4047-3B84-0A06-FF62D79A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71659-782E-6110-A782-00292197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4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B6F2-5553-B53C-322A-0E0FE493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5A381-598B-DF6B-95DA-83C940BA7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0283C-A4A7-08D5-A3EC-2AEF3F1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729F0-42B5-F949-3601-BD7C57BB2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73079-BE9A-C94D-EE55-351B8206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2AE1C-2067-7885-F5D7-9755F67EA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4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7C7969-2295-2A89-439E-668C63F4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093BE-8937-EF9F-7AD8-760FEFBA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C071B-ED95-4064-3496-7D8B20720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E41FE2-7319-4851-861F-EF5A5D39E09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37C5D-5D06-CA51-1B3D-571DB04D4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9B20A-203F-C34A-A357-6B2E188C7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1F74D4-65AC-4AD0-9CDF-1FDBA5F8F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8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Blood cells with one infected cell">
            <a:extLst>
              <a:ext uri="{FF2B5EF4-FFF2-40B4-BE49-F238E27FC236}">
                <a16:creationId xmlns:a16="http://schemas.microsoft.com/office/drawing/2014/main" id="{3649CAD1-C4C1-9677-9E3D-0D1BB1F7A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" r="15475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97BA3-EAA4-64B9-8831-23BA996F2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035" y="1243938"/>
            <a:ext cx="11026879" cy="810893"/>
          </a:xfrm>
          <a:noFill/>
        </p:spPr>
        <p:txBody>
          <a:bodyPr>
            <a:normAutofit fontScale="90000"/>
          </a:bodyPr>
          <a:lstStyle/>
          <a:p>
            <a:r>
              <a:rPr lang="en-US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Adobe Arabic" panose="02040503050201020203" pitchFamily="18" charset="-78"/>
              </a:rPr>
              <a:t>Corona-Virus Finding Through MS- SQL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B10CF4-795D-A29C-0BD9-9BBF12DC4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0" y="2216649"/>
            <a:ext cx="5580484" cy="44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3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9"/>
    </mc:Choice>
    <mc:Fallback xmlns="">
      <p:transition spd="slow" advTm="140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AD5B7F1-5FBD-3306-8EDA-B9316B3C49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247" r="-1" b="23660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5" name="Picture 4" descr="A map of turkey with blue water&#10;&#10;Description automatically generated">
            <a:extLst>
              <a:ext uri="{FF2B5EF4-FFF2-40B4-BE49-F238E27FC236}">
                <a16:creationId xmlns:a16="http://schemas.microsoft.com/office/drawing/2014/main" id="{09049957-FDCD-9126-4BA3-5067BA8AC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11" r="-1" b="17128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5C0A-9CCE-0226-F109-900C9422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37" y="954969"/>
            <a:ext cx="5257800" cy="2387600"/>
          </a:xfr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Country with Highest Confirmed Cases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D44C34-CFA2-C4B2-4184-39EFAA35627A}"/>
              </a:ext>
            </a:extLst>
          </p:cNvPr>
          <p:cNvSpPr txBox="1"/>
          <p:nvPr/>
        </p:nvSpPr>
        <p:spPr>
          <a:xfrm>
            <a:off x="5496675" y="4884976"/>
            <a:ext cx="1890445" cy="76944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</a:rPr>
              <a:t>Turkey</a:t>
            </a:r>
          </a:p>
        </p:txBody>
      </p:sp>
      <p:pic>
        <p:nvPicPr>
          <p:cNvPr id="3" name="Picture 2" descr="Corona Pandemic - Media Center">
            <a:extLst>
              <a:ext uri="{FF2B5EF4-FFF2-40B4-BE49-F238E27FC236}">
                <a16:creationId xmlns:a16="http://schemas.microsoft.com/office/drawing/2014/main" id="{55AA7372-C62F-6504-8BD0-F80F04921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185" y="1480640"/>
            <a:ext cx="2597814" cy="19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orona Pandemic - Media Center">
            <a:extLst>
              <a:ext uri="{FF2B5EF4-FFF2-40B4-BE49-F238E27FC236}">
                <a16:creationId xmlns:a16="http://schemas.microsoft.com/office/drawing/2014/main" id="{DD6CD5A4-727E-7E29-0657-98ED64247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0708" y="-77142"/>
            <a:ext cx="2597814" cy="19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orona Pandemic - Media Center">
            <a:extLst>
              <a:ext uri="{FF2B5EF4-FFF2-40B4-BE49-F238E27FC236}">
                <a16:creationId xmlns:a16="http://schemas.microsoft.com/office/drawing/2014/main" id="{D5DC9C65-BE12-E589-29F7-17B624C7B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389" y="4678561"/>
            <a:ext cx="899591" cy="67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llustration of a face mask with a question mark in a chat bubble and exclamation mark in a chat bubble.">
            <a:extLst>
              <a:ext uri="{FF2B5EF4-FFF2-40B4-BE49-F238E27FC236}">
                <a16:creationId xmlns:a16="http://schemas.microsoft.com/office/drawing/2014/main" id="{D58C4DA7-A336-28FE-BB22-757C89CF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826" y="2636070"/>
            <a:ext cx="5634631" cy="475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4A4E21-21BB-AB99-ACB1-D73819CE6C3C}"/>
              </a:ext>
            </a:extLst>
          </p:cNvPr>
          <p:cNvSpPr txBox="1"/>
          <p:nvPr/>
        </p:nvSpPr>
        <p:spPr>
          <a:xfrm>
            <a:off x="330425" y="273984"/>
            <a:ext cx="6758744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Find the country with highest confirmed cases?</a:t>
            </a:r>
          </a:p>
        </p:txBody>
      </p:sp>
    </p:spTree>
    <p:extLst>
      <p:ext uri="{BB962C8B-B14F-4D97-AF65-F5344CB8AC3E}">
        <p14:creationId xmlns:p14="http://schemas.microsoft.com/office/powerpoint/2010/main" val="311822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04"/>
    </mc:Choice>
    <mc:Fallback xmlns="">
      <p:transition spd="slow" advTm="1020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3D71F-7303-F328-4E58-A0D971DC32B3}"/>
              </a:ext>
            </a:extLst>
          </p:cNvPr>
          <p:cNvSpPr txBox="1"/>
          <p:nvPr/>
        </p:nvSpPr>
        <p:spPr>
          <a:xfrm>
            <a:off x="580520" y="259714"/>
            <a:ext cx="4894428" cy="3570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Country with Lowest Death Rate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16ECF68-37B1-7269-C29F-3BA7AB36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165" y="1007145"/>
            <a:ext cx="3248382" cy="2387561"/>
          </a:xfrm>
          <a:prstGeom prst="rect">
            <a:avLst/>
          </a:prstGeom>
          <a:ln w="28575">
            <a:noFill/>
          </a:ln>
        </p:spPr>
      </p:pic>
      <p:sp>
        <p:nvSpPr>
          <p:cNvPr id="201" name="Graphic 212">
            <a:extLst>
              <a:ext uri="{FF2B5EF4-FFF2-40B4-BE49-F238E27FC236}">
                <a16:creationId xmlns:a16="http://schemas.microsoft.com/office/drawing/2014/main" id="{A0569933-2A1F-487D-A657-990AFACA2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2" name="Graphic 212">
            <a:extLst>
              <a:ext uri="{FF2B5EF4-FFF2-40B4-BE49-F238E27FC236}">
                <a16:creationId xmlns:a16="http://schemas.microsoft.com/office/drawing/2014/main" id="{41A44955-0622-4C9F-BFD2-55277314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309" y="810623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D6BF5730-CE16-498B-B11C-000E7F587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3284B67-6F50-4C2E-904F-005438145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475" y="5416520"/>
            <a:ext cx="419129" cy="419129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05295-AF40-F8EE-AB92-774D7C397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071" y="3226013"/>
            <a:ext cx="4582498" cy="28983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E48DB-B6D6-E661-880E-3BF8F7B40A2B}"/>
              </a:ext>
            </a:extLst>
          </p:cNvPr>
          <p:cNvSpPr txBox="1"/>
          <p:nvPr/>
        </p:nvSpPr>
        <p:spPr>
          <a:xfrm>
            <a:off x="4174243" y="4655718"/>
            <a:ext cx="3532917" cy="71184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Afghanistan</a:t>
            </a:r>
          </a:p>
        </p:txBody>
      </p:sp>
      <p:pic>
        <p:nvPicPr>
          <p:cNvPr id="9218" name="Picture 2" descr="Illustration of a face mask with a question mark in a chat bubble and exclamation mark in a chat bubble.">
            <a:extLst>
              <a:ext uri="{FF2B5EF4-FFF2-40B4-BE49-F238E27FC236}">
                <a16:creationId xmlns:a16="http://schemas.microsoft.com/office/drawing/2014/main" id="{4D4A9608-E741-7BD3-7455-E1010D048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341" y="3902458"/>
            <a:ext cx="4083061" cy="30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416084-464A-D871-FA5B-051AB7D3E101}"/>
              </a:ext>
            </a:extLst>
          </p:cNvPr>
          <p:cNvSpPr txBox="1"/>
          <p:nvPr/>
        </p:nvSpPr>
        <p:spPr>
          <a:xfrm>
            <a:off x="330425" y="273984"/>
            <a:ext cx="6758744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Find the country with lowest death rates?</a:t>
            </a:r>
          </a:p>
        </p:txBody>
      </p:sp>
    </p:spTree>
    <p:extLst>
      <p:ext uri="{BB962C8B-B14F-4D97-AF65-F5344CB8AC3E}">
        <p14:creationId xmlns:p14="http://schemas.microsoft.com/office/powerpoint/2010/main" val="26009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2"/>
    </mc:Choice>
    <mc:Fallback xmlns="">
      <p:transition spd="slow" advTm="692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0" name="Picture 10" descr="Data questions arise for two major COVID-19 studies | 2020-06-03 | BioWorld">
            <a:extLst>
              <a:ext uri="{FF2B5EF4-FFF2-40B4-BE49-F238E27FC236}">
                <a16:creationId xmlns:a16="http://schemas.microsoft.com/office/drawing/2014/main" id="{DD52B225-479D-1BE3-DE12-F6458BFD8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b="5123"/>
          <a:stretch/>
        </p:blipFill>
        <p:spPr bwMode="auto">
          <a:xfrm>
            <a:off x="-5388" y="318499"/>
            <a:ext cx="10625441" cy="653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C8212-7772-9AB8-5511-5ED833FC17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55" r="36500" b="-1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C5C0A-9CCE-0226-F109-900C9422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2" y="5436339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Top 5 Countries with Recovery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573F4-CAD8-DB57-FAF1-857D0F2D61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88" b="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  <p:pic>
        <p:nvPicPr>
          <p:cNvPr id="9" name="Picture 8" descr="Novel Coronavirus (COVID-19) — Grays Harbor County Public Health">
            <a:extLst>
              <a:ext uri="{FF2B5EF4-FFF2-40B4-BE49-F238E27FC236}">
                <a16:creationId xmlns:a16="http://schemas.microsoft.com/office/drawing/2014/main" id="{7FD765B1-9561-C290-CBDD-E02D246CA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362" y="318499"/>
            <a:ext cx="419262" cy="36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Novel Coronavirus (COVID-19) — Grays Harbor County Public Health">
            <a:extLst>
              <a:ext uri="{FF2B5EF4-FFF2-40B4-BE49-F238E27FC236}">
                <a16:creationId xmlns:a16="http://schemas.microsoft.com/office/drawing/2014/main" id="{8775B803-C5B4-CBF1-C243-192FFB3AB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764" y="959997"/>
            <a:ext cx="419262" cy="36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Novel Coronavirus (COVID-19) — Grays Harbor County Public Health">
            <a:extLst>
              <a:ext uri="{FF2B5EF4-FFF2-40B4-BE49-F238E27FC236}">
                <a16:creationId xmlns:a16="http://schemas.microsoft.com/office/drawing/2014/main" id="{E663DA72-C156-3533-1DFC-0DE70E89A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764" y="6457386"/>
            <a:ext cx="419262" cy="36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Novel Coronavirus (COVID-19) — Grays Harbor County Public Health">
            <a:extLst>
              <a:ext uri="{FF2B5EF4-FFF2-40B4-BE49-F238E27FC236}">
                <a16:creationId xmlns:a16="http://schemas.microsoft.com/office/drawing/2014/main" id="{D8AA7044-9354-C329-8ABF-F637327A4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01" y="4160397"/>
            <a:ext cx="419262" cy="36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Novel Coronavirus (COVID-19) — Grays Harbor County Public Health">
            <a:extLst>
              <a:ext uri="{FF2B5EF4-FFF2-40B4-BE49-F238E27FC236}">
                <a16:creationId xmlns:a16="http://schemas.microsoft.com/office/drawing/2014/main" id="{A9490DCB-1D3D-83A6-8341-DBC257C7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68" y="2441006"/>
            <a:ext cx="419262" cy="36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Novel Coronavirus (COVID-19) — Grays Harbor County Public Health">
            <a:extLst>
              <a:ext uri="{FF2B5EF4-FFF2-40B4-BE49-F238E27FC236}">
                <a16:creationId xmlns:a16="http://schemas.microsoft.com/office/drawing/2014/main" id="{988AA70F-A1E8-38D5-E826-9C2D67C6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08" y="4725447"/>
            <a:ext cx="419262" cy="36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CE5EC8-4965-76F5-06F4-8522DB189549}"/>
              </a:ext>
            </a:extLst>
          </p:cNvPr>
          <p:cNvSpPr txBox="1"/>
          <p:nvPr/>
        </p:nvSpPr>
        <p:spPr>
          <a:xfrm>
            <a:off x="38736" y="207779"/>
            <a:ext cx="6758744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Find top 5 countries with highest recovery rate</a:t>
            </a:r>
          </a:p>
        </p:txBody>
      </p:sp>
    </p:spTree>
    <p:extLst>
      <p:ext uri="{BB962C8B-B14F-4D97-AF65-F5344CB8AC3E}">
        <p14:creationId xmlns:p14="http://schemas.microsoft.com/office/powerpoint/2010/main" val="271324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0"/>
    </mc:Choice>
    <mc:Fallback xmlns="">
      <p:transition spd="slow" advTm="140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7 Steps to Stop the ...">
            <a:extLst>
              <a:ext uri="{FF2B5EF4-FFF2-40B4-BE49-F238E27FC236}">
                <a16:creationId xmlns:a16="http://schemas.microsoft.com/office/drawing/2014/main" id="{02229DBB-8FEC-8901-69C5-5326C3019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2"/>
            <a:ext cx="12191999" cy="692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7BA3-EAA4-64B9-8831-23BA996F2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573" y="3797835"/>
            <a:ext cx="2712957" cy="2496717"/>
          </a:xfrm>
          <a:solidFill>
            <a:schemeClr val="bg1">
              <a:lumMod val="95000"/>
            </a:schemeClr>
          </a:solidFill>
        </p:spPr>
        <p:txBody>
          <a:bodyPr anchor="ctr">
            <a:normAutofit fontScale="90000"/>
          </a:bodyPr>
          <a:lstStyle/>
          <a:p>
            <a:r>
              <a:rPr lang="en-US" sz="4400" b="1" dirty="0"/>
              <a:t>Steps for Importing Dataset in MS SQL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C758D95-F98A-FF8E-E767-F6537E723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8" r="14511" b="-3"/>
          <a:stretch/>
        </p:blipFill>
        <p:spPr>
          <a:xfrm>
            <a:off x="3839942" y="3752520"/>
            <a:ext cx="3721608" cy="254203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7F8A14-2A70-D094-09AF-A37C70246C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r="20189" b="-3"/>
          <a:stretch/>
        </p:blipFill>
        <p:spPr>
          <a:xfrm>
            <a:off x="3839942" y="291539"/>
            <a:ext cx="3719192" cy="254203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7625CD1-528D-CF14-F4EC-83F6F28BEC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0" r="14648" b="-3"/>
          <a:stretch/>
        </p:blipFill>
        <p:spPr>
          <a:xfrm>
            <a:off x="8180030" y="323247"/>
            <a:ext cx="3721608" cy="2542032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5CC4BBB-9866-5C29-20BB-47BE919838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9" r="13028" b="-3"/>
          <a:stretch/>
        </p:blipFill>
        <p:spPr>
          <a:xfrm>
            <a:off x="8170723" y="3719174"/>
            <a:ext cx="3719192" cy="25420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485C7E-9CFE-4EBA-81FE-C6D3075D9B75}"/>
              </a:ext>
            </a:extLst>
          </p:cNvPr>
          <p:cNvSpPr txBox="1"/>
          <p:nvPr/>
        </p:nvSpPr>
        <p:spPr>
          <a:xfrm>
            <a:off x="5509466" y="-16985"/>
            <a:ext cx="38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70144-3BAC-D1B0-D10C-EA2F4D87C8D1}"/>
              </a:ext>
            </a:extLst>
          </p:cNvPr>
          <p:cNvSpPr txBox="1"/>
          <p:nvPr/>
        </p:nvSpPr>
        <p:spPr>
          <a:xfrm>
            <a:off x="9850762" y="16942"/>
            <a:ext cx="38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86793-7CD5-FB3A-A611-C270B52CC02F}"/>
              </a:ext>
            </a:extLst>
          </p:cNvPr>
          <p:cNvSpPr txBox="1"/>
          <p:nvPr/>
        </p:nvSpPr>
        <p:spPr>
          <a:xfrm>
            <a:off x="5509466" y="2985765"/>
            <a:ext cx="38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848A5-11F0-D89D-30DE-50161517F404}"/>
              </a:ext>
            </a:extLst>
          </p:cNvPr>
          <p:cNvSpPr txBox="1"/>
          <p:nvPr/>
        </p:nvSpPr>
        <p:spPr>
          <a:xfrm>
            <a:off x="10030319" y="3018203"/>
            <a:ext cx="38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70324F-936A-9726-26D3-77DE32534BB0}"/>
              </a:ext>
            </a:extLst>
          </p:cNvPr>
          <p:cNvSpPr txBox="1"/>
          <p:nvPr/>
        </p:nvSpPr>
        <p:spPr>
          <a:xfrm>
            <a:off x="181227" y="1270167"/>
            <a:ext cx="3879014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How to import files ?</a:t>
            </a:r>
          </a:p>
        </p:txBody>
      </p:sp>
    </p:spTree>
    <p:extLst>
      <p:ext uri="{BB962C8B-B14F-4D97-AF65-F5344CB8AC3E}">
        <p14:creationId xmlns:p14="http://schemas.microsoft.com/office/powerpoint/2010/main" val="188172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6"/>
    </mc:Choice>
    <mc:Fallback xmlns="">
      <p:transition spd="slow" advTm="1078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U | AI Model Predicts if a COVID-19 ...">
            <a:extLst>
              <a:ext uri="{FF2B5EF4-FFF2-40B4-BE49-F238E27FC236}">
                <a16:creationId xmlns:a16="http://schemas.microsoft.com/office/drawing/2014/main" id="{9FDF39C6-BC56-8163-CA9B-3C206F23F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" y="0"/>
            <a:ext cx="12183033" cy="685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485C7E-9CFE-4EBA-81FE-C6D3075D9B75}"/>
              </a:ext>
            </a:extLst>
          </p:cNvPr>
          <p:cNvSpPr txBox="1"/>
          <p:nvPr/>
        </p:nvSpPr>
        <p:spPr>
          <a:xfrm>
            <a:off x="6957700" y="495600"/>
            <a:ext cx="38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70144-3BAC-D1B0-D10C-EA2F4D87C8D1}"/>
              </a:ext>
            </a:extLst>
          </p:cNvPr>
          <p:cNvSpPr txBox="1"/>
          <p:nvPr/>
        </p:nvSpPr>
        <p:spPr>
          <a:xfrm>
            <a:off x="7019104" y="3564003"/>
            <a:ext cx="38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D62952-AFF5-B9A4-4F5B-B488686C4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137" y="726433"/>
            <a:ext cx="4119413" cy="2845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15E348-EBCB-A3BE-2B0F-5BF492735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137" y="3810575"/>
            <a:ext cx="4119413" cy="2692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697BA3-EAA4-64B9-8831-23BA996F2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3991" y="1872234"/>
            <a:ext cx="4336768" cy="2846070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r>
              <a:rPr lang="en-US" sz="4000" b="1" dirty="0"/>
              <a:t>Cleaning Dataset – Checking for</a:t>
            </a:r>
            <a:br>
              <a:rPr lang="en-US" sz="4000" b="1" dirty="0"/>
            </a:br>
            <a:r>
              <a:rPr lang="en-US" sz="4000" b="1" dirty="0"/>
              <a:t> Null Values</a:t>
            </a:r>
            <a:br>
              <a:rPr lang="en-US" sz="4000" b="1" dirty="0"/>
            </a:br>
            <a:r>
              <a:rPr lang="en-US" sz="4000" b="1" dirty="0"/>
              <a:t>and Updating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865E40-D9B5-04E3-BC89-2613CD578727}"/>
              </a:ext>
            </a:extLst>
          </p:cNvPr>
          <p:cNvSpPr txBox="1"/>
          <p:nvPr/>
        </p:nvSpPr>
        <p:spPr>
          <a:xfrm>
            <a:off x="150593" y="235425"/>
            <a:ext cx="7187251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How to find the Null Values and Update the Null Values with “0”</a:t>
            </a:r>
          </a:p>
        </p:txBody>
      </p:sp>
    </p:spTree>
    <p:extLst>
      <p:ext uri="{BB962C8B-B14F-4D97-AF65-F5344CB8AC3E}">
        <p14:creationId xmlns:p14="http://schemas.microsoft.com/office/powerpoint/2010/main" val="266212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5"/>
    </mc:Choice>
    <mc:Fallback xmlns="">
      <p:transition spd="slow" advTm="1155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5C0A-9CCE-0226-F109-900C9422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32" y="1331521"/>
            <a:ext cx="3865212" cy="38458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As per Dataset Covid Started on </a:t>
            </a:r>
            <a:b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January 2020 </a:t>
            </a:r>
            <a:b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Ended on </a:t>
            </a:r>
            <a:b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December 2021</a:t>
            </a:r>
            <a:b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(24 Months Period)</a:t>
            </a:r>
          </a:p>
        </p:txBody>
      </p:sp>
      <p:grpSp>
        <p:nvGrpSpPr>
          <p:cNvPr id="62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6892" y="1852902"/>
            <a:ext cx="1716356" cy="570346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4950557-148F-C163-FB13-C78C64316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51" b="2"/>
          <a:stretch/>
        </p:blipFill>
        <p:spPr>
          <a:xfrm>
            <a:off x="5739828" y="2433371"/>
            <a:ext cx="3755236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8001D32-BE52-44DB-AD97-8DA39F7F46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 r="47946" b="1"/>
          <a:stretch/>
        </p:blipFill>
        <p:spPr>
          <a:xfrm>
            <a:off x="8414456" y="232636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</p:spPr>
      </p:pic>
      <p:sp>
        <p:nvSpPr>
          <p:cNvPr id="6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8" name="Graphic 212">
            <a:extLst>
              <a:ext uri="{FF2B5EF4-FFF2-40B4-BE49-F238E27FC236}">
                <a16:creationId xmlns:a16="http://schemas.microsoft.com/office/drawing/2014/main" id="{F778F7C6-A4AB-4CBC-8CC6-19DF9EE96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70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5725" y="3995696"/>
            <a:ext cx="1998298" cy="1998316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076" name="Picture 4">
            <a:extLst>
              <a:ext uri="{FF2B5EF4-FFF2-40B4-BE49-F238E27FC236}">
                <a16:creationId xmlns:a16="http://schemas.microsoft.com/office/drawing/2014/main" id="{9EB11796-3DC7-55D9-7187-7757821B0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1361">
            <a:off x="1322646" y="1090943"/>
            <a:ext cx="8152037" cy="437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0C4AF6-A5E7-0015-D878-9C38168B4A17}"/>
              </a:ext>
            </a:extLst>
          </p:cNvPr>
          <p:cNvSpPr txBox="1"/>
          <p:nvPr/>
        </p:nvSpPr>
        <p:spPr>
          <a:xfrm>
            <a:off x="512594" y="491967"/>
            <a:ext cx="635301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What is the start date and the end date?</a:t>
            </a:r>
          </a:p>
        </p:txBody>
      </p:sp>
    </p:spTree>
    <p:extLst>
      <p:ext uri="{BB962C8B-B14F-4D97-AF65-F5344CB8AC3E}">
        <p14:creationId xmlns:p14="http://schemas.microsoft.com/office/powerpoint/2010/main" val="53876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9"/>
    </mc:Choice>
    <mc:Fallback xmlns="">
      <p:transition spd="slow" advTm="955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8E55E8-0925-A54C-5393-82E8F44C3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70" r="-2" b="12568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0552A8B-1A2C-715C-9ED9-8066F07DF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280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5C0A-9CCE-0226-F109-900C9422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3" y="1911288"/>
            <a:ext cx="5019074" cy="346056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With Time-Period as Confirmed cases increased there was increase in Recovery cases 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C6DBC-C499-743C-6C03-3B30A9A2C619}"/>
              </a:ext>
            </a:extLst>
          </p:cNvPr>
          <p:cNvSpPr txBox="1"/>
          <p:nvPr/>
        </p:nvSpPr>
        <p:spPr>
          <a:xfrm>
            <a:off x="-1" y="2103955"/>
            <a:ext cx="6290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Monthly average for confirmed, Recovery and Death Cases</a:t>
            </a:r>
          </a:p>
        </p:txBody>
      </p:sp>
      <p:pic>
        <p:nvPicPr>
          <p:cNvPr id="2050" name="Picture 2" descr="Novel Coronavirus (COVID-19) — Grays Harbor County Public Health">
            <a:extLst>
              <a:ext uri="{FF2B5EF4-FFF2-40B4-BE49-F238E27FC236}">
                <a16:creationId xmlns:a16="http://schemas.microsoft.com/office/drawing/2014/main" id="{4A10ECCD-F966-1878-C1B7-624BB9945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5378"/>
            <a:ext cx="1359571" cy="119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vel Coronavirus (COVID-19) — Grays Harbor County Public Health">
            <a:extLst>
              <a:ext uri="{FF2B5EF4-FFF2-40B4-BE49-F238E27FC236}">
                <a16:creationId xmlns:a16="http://schemas.microsoft.com/office/drawing/2014/main" id="{0A9F991F-3676-6266-977B-0C75AEC52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779" y="3359754"/>
            <a:ext cx="703755" cy="6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ovel Coronavirus (COVID-19) — Grays Harbor County Public Health">
            <a:extLst>
              <a:ext uri="{FF2B5EF4-FFF2-40B4-BE49-F238E27FC236}">
                <a16:creationId xmlns:a16="http://schemas.microsoft.com/office/drawing/2014/main" id="{D182CC3A-2A96-D292-173E-91867D3EA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37" y="317028"/>
            <a:ext cx="703755" cy="6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70BDE9B-F567-2B1E-A112-02D0D1E2D05B}"/>
              </a:ext>
            </a:extLst>
          </p:cNvPr>
          <p:cNvSpPr txBox="1"/>
          <p:nvPr/>
        </p:nvSpPr>
        <p:spPr>
          <a:xfrm>
            <a:off x="243899" y="934337"/>
            <a:ext cx="5264273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What are the average confirmed, recovery and death cases month wise?</a:t>
            </a:r>
          </a:p>
        </p:txBody>
      </p:sp>
    </p:spTree>
    <p:extLst>
      <p:ext uri="{BB962C8B-B14F-4D97-AF65-F5344CB8AC3E}">
        <p14:creationId xmlns:p14="http://schemas.microsoft.com/office/powerpoint/2010/main" val="71590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94"/>
    </mc:Choice>
    <mc:Fallback xmlns="">
      <p:transition spd="slow" advTm="173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Updated policies and guidance for COVID-19">
            <a:extLst>
              <a:ext uri="{FF2B5EF4-FFF2-40B4-BE49-F238E27FC236}">
                <a16:creationId xmlns:a16="http://schemas.microsoft.com/office/drawing/2014/main" id="{D2300151-34AA-4A36-03DF-001ACD4FC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9533"/>
            <a:ext cx="8755104" cy="492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1D3AF90-77BA-CF93-4D25-283FED30F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83" y="4646414"/>
            <a:ext cx="3861733" cy="2088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ED0F5-77EF-93C1-6A7D-5EE8F8C59829}"/>
              </a:ext>
            </a:extLst>
          </p:cNvPr>
          <p:cNvSpPr txBox="1"/>
          <p:nvPr/>
        </p:nvSpPr>
        <p:spPr>
          <a:xfrm>
            <a:off x="5819640" y="1881203"/>
            <a:ext cx="108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69C3A-37D8-5769-1DA2-BC5A20BA395E}"/>
              </a:ext>
            </a:extLst>
          </p:cNvPr>
          <p:cNvSpPr txBox="1"/>
          <p:nvPr/>
        </p:nvSpPr>
        <p:spPr>
          <a:xfrm>
            <a:off x="5917587" y="4607465"/>
            <a:ext cx="108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05F75-8416-8DCA-304E-3191E306C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621" y="563355"/>
            <a:ext cx="4966166" cy="2865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039838-C22E-F867-4716-61E1C9AAD1D6}"/>
              </a:ext>
            </a:extLst>
          </p:cNvPr>
          <p:cNvSpPr txBox="1"/>
          <p:nvPr/>
        </p:nvSpPr>
        <p:spPr>
          <a:xfrm>
            <a:off x="8600544" y="3183222"/>
            <a:ext cx="1084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Months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1CB226-B681-DC72-3D7D-6B73110E2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621" y="3552143"/>
            <a:ext cx="4966166" cy="2643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0907AB-8D4F-CDA1-DC5D-BBC88B902F2A}"/>
              </a:ext>
            </a:extLst>
          </p:cNvPr>
          <p:cNvSpPr txBox="1"/>
          <p:nvPr/>
        </p:nvSpPr>
        <p:spPr>
          <a:xfrm>
            <a:off x="8633444" y="5941588"/>
            <a:ext cx="1084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Months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5C0A-9CCE-0226-F109-900C9422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796" y="1042906"/>
            <a:ext cx="3821819" cy="138149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400" b="0" i="0" kern="1200" dirty="0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October and December 2020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b="0" i="0" kern="1200" dirty="0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shows peak in confirmed cases, deaths </a:t>
            </a:r>
            <a:r>
              <a:rPr lang="en-US" sz="2400" dirty="0">
                <a:highlight>
                  <a:srgbClr val="FFFFFF"/>
                </a:highlight>
              </a:rPr>
              <a:t>a</a:t>
            </a:r>
            <a:r>
              <a:rPr lang="en-US" sz="2400" b="0" i="0" kern="1200" dirty="0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nd recovery. </a:t>
            </a:r>
            <a:br>
              <a:rPr lang="en-US" sz="2400" kern="1200" dirty="0">
                <a:latin typeface="+mj-lt"/>
                <a:ea typeface="+mj-ea"/>
                <a:cs typeface="+mj-cs"/>
              </a:rPr>
            </a:br>
            <a:endParaRPr lang="en-US" sz="1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1B972-5158-8C8A-6FA7-8F62B0402AE2}"/>
              </a:ext>
            </a:extLst>
          </p:cNvPr>
          <p:cNvSpPr txBox="1"/>
          <p:nvPr/>
        </p:nvSpPr>
        <p:spPr>
          <a:xfrm>
            <a:off x="735090" y="2070254"/>
            <a:ext cx="4731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kern="1200" dirty="0">
                <a:latin typeface="+mj-lt"/>
                <a:ea typeface="+mj-ea"/>
                <a:cs typeface="+mj-cs"/>
              </a:rPr>
              <a:t>Recovery shows large fluctuations over year due to increase in </a:t>
            </a:r>
            <a:r>
              <a:rPr lang="en-US" sz="2400" b="0" i="0" kern="1200" dirty="0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medical care, testing capacity, and vaccines.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36A57C-2CB6-9CA9-D7D9-3BA389AF8A93}"/>
              </a:ext>
            </a:extLst>
          </p:cNvPr>
          <p:cNvSpPr txBox="1"/>
          <p:nvPr/>
        </p:nvSpPr>
        <p:spPr>
          <a:xfrm>
            <a:off x="30848" y="60765"/>
            <a:ext cx="6463693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What is the most frequent confirmed, death and recovered cases each month?</a:t>
            </a:r>
          </a:p>
        </p:txBody>
      </p:sp>
    </p:spTree>
    <p:extLst>
      <p:ext uri="{BB962C8B-B14F-4D97-AF65-F5344CB8AC3E}">
        <p14:creationId xmlns:p14="http://schemas.microsoft.com/office/powerpoint/2010/main" val="418349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69"/>
    </mc:Choice>
    <mc:Fallback xmlns="">
      <p:transition spd="slow" advTm="1716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122" name="Picture 2" descr="Covid-19 with world map. stop coronavirus concept. coronavirus control. fighting coronavirus. vector illustration.">
            <a:extLst>
              <a:ext uri="{FF2B5EF4-FFF2-40B4-BE49-F238E27FC236}">
                <a16:creationId xmlns:a16="http://schemas.microsoft.com/office/drawing/2014/main" id="{74CEC830-4D36-0090-414F-484645EE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" y="4126"/>
            <a:ext cx="12176697" cy="68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1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06892" y="1852902"/>
            <a:ext cx="1716356" cy="570346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B763DD3-5B22-FAD7-1911-DB7B4ACC3F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r="47784" b="2"/>
          <a:stretch/>
        </p:blipFill>
        <p:spPr>
          <a:xfrm>
            <a:off x="5739828" y="2433371"/>
            <a:ext cx="3755236" cy="375523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</p:pic>
      <p:sp>
        <p:nvSpPr>
          <p:cNvPr id="204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5" name="Graphic 212">
            <a:extLst>
              <a:ext uri="{FF2B5EF4-FFF2-40B4-BE49-F238E27FC236}">
                <a16:creationId xmlns:a16="http://schemas.microsoft.com/office/drawing/2014/main" id="{F778F7C6-A4AB-4CBC-8CC6-19DF9EE96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9511" y="151388"/>
            <a:ext cx="443964" cy="4439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6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5725" y="3995696"/>
            <a:ext cx="1998298" cy="1998316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7FD686-CDAC-4C98-D5A1-BED62F62E7E7}"/>
              </a:ext>
            </a:extLst>
          </p:cNvPr>
          <p:cNvGrpSpPr/>
          <p:nvPr/>
        </p:nvGrpSpPr>
        <p:grpSpPr>
          <a:xfrm>
            <a:off x="779973" y="806675"/>
            <a:ext cx="4049983" cy="2591018"/>
            <a:chOff x="713433" y="1120172"/>
            <a:chExt cx="4830570" cy="30165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78E2C1-1660-E0E6-49A6-1AAD9182F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205"/>
            <a:stretch/>
          </p:blipFill>
          <p:spPr>
            <a:xfrm>
              <a:off x="713433" y="1120172"/>
              <a:ext cx="4830570" cy="30165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98BDAA-DC74-3B19-B28B-8041C17560B9}"/>
                </a:ext>
              </a:extLst>
            </p:cNvPr>
            <p:cNvSpPr txBox="1">
              <a:spLocks/>
            </p:cNvSpPr>
            <p:nvPr/>
          </p:nvSpPr>
          <p:spPr>
            <a:xfrm>
              <a:off x="2715060" y="3520783"/>
              <a:ext cx="855405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90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Year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D2357B-5C55-60DC-8B95-4B0DF894F05D}"/>
                </a:ext>
              </a:extLst>
            </p:cNvPr>
            <p:cNvSpPr txBox="1"/>
            <p:nvPr/>
          </p:nvSpPr>
          <p:spPr>
            <a:xfrm>
              <a:off x="1223722" y="3167390"/>
              <a:ext cx="2956270" cy="41295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5140C7-8B2C-3C2F-E906-51BE70007EB9}"/>
                </a:ext>
              </a:extLst>
            </p:cNvPr>
            <p:cNvSpPr txBox="1">
              <a:spLocks/>
            </p:cNvSpPr>
            <p:nvPr/>
          </p:nvSpPr>
          <p:spPr>
            <a:xfrm>
              <a:off x="1523989" y="3151064"/>
              <a:ext cx="8554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90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2020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98E6900-1FCB-30E1-C50A-9CCF5E2DC7DC}"/>
                </a:ext>
              </a:extLst>
            </p:cNvPr>
            <p:cNvSpPr txBox="1">
              <a:spLocks/>
            </p:cNvSpPr>
            <p:nvPr/>
          </p:nvSpPr>
          <p:spPr>
            <a:xfrm>
              <a:off x="3570465" y="3151064"/>
              <a:ext cx="8554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90000"/>
                    </a:schemeClr>
                  </a:solidFill>
                  <a:latin typeface="Adobe Song Std L" panose="02020300000000000000" pitchFamily="18" charset="-128"/>
                  <a:ea typeface="Adobe Song Std L" panose="02020300000000000000" pitchFamily="18" charset="-128"/>
                </a:rPr>
                <a:t>2021  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6DC2612-87C2-D884-D05E-865F05884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50" y="3749810"/>
            <a:ext cx="4815510" cy="28152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032E69-6DEB-299B-E396-2689CE6E0E62}"/>
              </a:ext>
            </a:extLst>
          </p:cNvPr>
          <p:cNvSpPr txBox="1">
            <a:spLocks/>
          </p:cNvSpPr>
          <p:nvPr/>
        </p:nvSpPr>
        <p:spPr>
          <a:xfrm>
            <a:off x="2279451" y="6188607"/>
            <a:ext cx="717177" cy="224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Year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DEB313-8C74-8D54-806B-837CC2F78FF6}"/>
              </a:ext>
            </a:extLst>
          </p:cNvPr>
          <p:cNvSpPr txBox="1">
            <a:spLocks/>
          </p:cNvSpPr>
          <p:nvPr/>
        </p:nvSpPr>
        <p:spPr>
          <a:xfrm>
            <a:off x="1491091" y="5881531"/>
            <a:ext cx="717177" cy="224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2020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179DC-A53A-EE5B-BAE0-209592FC365C}"/>
              </a:ext>
            </a:extLst>
          </p:cNvPr>
          <p:cNvSpPr txBox="1">
            <a:spLocks/>
          </p:cNvSpPr>
          <p:nvPr/>
        </p:nvSpPr>
        <p:spPr>
          <a:xfrm>
            <a:off x="3459698" y="5862087"/>
            <a:ext cx="717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2021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B642A-5C08-0163-E2A1-270BF4FB2A96}"/>
              </a:ext>
            </a:extLst>
          </p:cNvPr>
          <p:cNvSpPr txBox="1"/>
          <p:nvPr/>
        </p:nvSpPr>
        <p:spPr>
          <a:xfrm>
            <a:off x="65679" y="3215014"/>
            <a:ext cx="621929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Minimum Confirmed, Deaths &amp; Recovered Cases per Year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D178DC-FA22-0F33-CE8C-FA09890D89CE}"/>
              </a:ext>
            </a:extLst>
          </p:cNvPr>
          <p:cNvSpPr txBox="1"/>
          <p:nvPr/>
        </p:nvSpPr>
        <p:spPr>
          <a:xfrm>
            <a:off x="82296" y="6438216"/>
            <a:ext cx="621929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Maximum Confirmed, Deaths &amp; Recovered Cases per Year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78BB303-0EB0-6785-E143-3C4DE59FF2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" r="47794" b="1"/>
          <a:stretch/>
        </p:blipFill>
        <p:spPr>
          <a:xfrm>
            <a:off x="8414456" y="232636"/>
            <a:ext cx="2822268" cy="2822268"/>
          </a:xfrm>
          <a:custGeom>
            <a:avLst/>
            <a:gdLst/>
            <a:ahLst/>
            <a:cxnLst/>
            <a:rect l="l" t="t" r="r" b="b"/>
            <a:pathLst>
              <a:path w="2588520" h="2588520">
                <a:moveTo>
                  <a:pt x="1294260" y="0"/>
                </a:moveTo>
                <a:cubicBezTo>
                  <a:pt x="2009060" y="0"/>
                  <a:pt x="2588520" y="579460"/>
                  <a:pt x="2588520" y="1294260"/>
                </a:cubicBezTo>
                <a:cubicBezTo>
                  <a:pt x="2588520" y="2009060"/>
                  <a:pt x="2009060" y="2588520"/>
                  <a:pt x="1294260" y="2588520"/>
                </a:cubicBezTo>
                <a:cubicBezTo>
                  <a:pt x="579460" y="2588520"/>
                  <a:pt x="0" y="2009060"/>
                  <a:pt x="0" y="1294260"/>
                </a:cubicBezTo>
                <a:cubicBezTo>
                  <a:pt x="0" y="579460"/>
                  <a:pt x="579460" y="0"/>
                  <a:pt x="1294260" y="0"/>
                </a:cubicBez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5427B9-3967-73F3-5AE2-18D05672D3E6}"/>
              </a:ext>
            </a:extLst>
          </p:cNvPr>
          <p:cNvSpPr txBox="1"/>
          <p:nvPr/>
        </p:nvSpPr>
        <p:spPr>
          <a:xfrm>
            <a:off x="102605" y="82973"/>
            <a:ext cx="8815261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What is the minimum and maximum confirmed, deaths &amp; recovery cases per year?</a:t>
            </a:r>
          </a:p>
        </p:txBody>
      </p:sp>
    </p:spTree>
    <p:extLst>
      <p:ext uri="{BB962C8B-B14F-4D97-AF65-F5344CB8AC3E}">
        <p14:creationId xmlns:p14="http://schemas.microsoft.com/office/powerpoint/2010/main" val="13538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36"/>
    </mc:Choice>
    <mc:Fallback xmlns="">
      <p:transition spd="slow" advTm="1773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4F161D-9FD6-4FB2-A881-072F23975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" t="18886" r="31082" b="4182"/>
          <a:stretch/>
        </p:blipFill>
        <p:spPr>
          <a:xfrm>
            <a:off x="5762847" y="12213"/>
            <a:ext cx="5785685" cy="3429439"/>
          </a:xfrm>
          <a:prstGeom prst="rect">
            <a:avLst/>
          </a:prstGeom>
        </p:spPr>
      </p:pic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C5C0A-9CCE-0226-F109-900C9422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22" y="1169087"/>
            <a:ext cx="4514105" cy="29041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Total number of case confirmed, </a:t>
            </a:r>
            <a:b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</a:b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deaths and recovered </a:t>
            </a:r>
            <a:b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</a:br>
            <a:r>
              <a:rPr lang="en-US" b="1" dirty="0">
                <a:solidFill>
                  <a:srgbClr val="002060"/>
                </a:solidFill>
                <a:highlight>
                  <a:srgbClr val="FFFFFF"/>
                </a:highlight>
              </a:rPr>
              <a:t>each month</a:t>
            </a:r>
            <a:endParaRPr lang="en-US" sz="8800" b="1" kern="1200" dirty="0">
              <a:solidFill>
                <a:srgbClr val="002060"/>
              </a:solidFill>
              <a:ea typeface="+mj-ea"/>
              <a:cs typeface="+mj-cs"/>
            </a:endParaRPr>
          </a:p>
        </p:txBody>
      </p:sp>
      <p:pic>
        <p:nvPicPr>
          <p:cNvPr id="8" name="Picture 2" descr="Novel Coronavirus (COVID-19) — Grays Harbor County Public Health">
            <a:extLst>
              <a:ext uri="{FF2B5EF4-FFF2-40B4-BE49-F238E27FC236}">
                <a16:creationId xmlns:a16="http://schemas.microsoft.com/office/drawing/2014/main" id="{B8FEC6BD-2C98-1684-69D9-A3855D8E0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841" y="2621168"/>
            <a:ext cx="703755" cy="6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ovel Coronavirus (COVID-19) — Grays Harbor County Public Health">
            <a:extLst>
              <a:ext uri="{FF2B5EF4-FFF2-40B4-BE49-F238E27FC236}">
                <a16:creationId xmlns:a16="http://schemas.microsoft.com/office/drawing/2014/main" id="{1679C285-BF70-FE01-3465-170256C7A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057" y="5720824"/>
            <a:ext cx="703755" cy="6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ovel Coronavirus (COVID-19) — Grays Harbor County Public Health">
            <a:extLst>
              <a:ext uri="{FF2B5EF4-FFF2-40B4-BE49-F238E27FC236}">
                <a16:creationId xmlns:a16="http://schemas.microsoft.com/office/drawing/2014/main" id="{58FB36AD-ADE1-4D10-3336-A6AFE09D3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986" y="676726"/>
            <a:ext cx="703755" cy="6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B2097E-FA0F-9157-CA39-AC5A7F3E53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46" r="2" b="2"/>
          <a:stretch/>
        </p:blipFill>
        <p:spPr>
          <a:xfrm>
            <a:off x="5065160" y="3632093"/>
            <a:ext cx="7126840" cy="3238120"/>
          </a:xfrm>
          <a:prstGeom prst="rect">
            <a:avLst/>
          </a:prstGeom>
        </p:spPr>
      </p:pic>
      <p:pic>
        <p:nvPicPr>
          <p:cNvPr id="6146" name="Picture 2" descr="Nearly all the ingredients in COVID-19 vaccines are also ingredients in many foods – fats, sugars, and salts.">
            <a:extLst>
              <a:ext uri="{FF2B5EF4-FFF2-40B4-BE49-F238E27FC236}">
                <a16:creationId xmlns:a16="http://schemas.microsoft.com/office/drawing/2014/main" id="{DF63778E-36FC-F169-A9A4-89F9FB46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" y="2524053"/>
            <a:ext cx="61436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E40D0-7D24-DA14-5B02-289B89B62A09}"/>
              </a:ext>
            </a:extLst>
          </p:cNvPr>
          <p:cNvSpPr txBox="1"/>
          <p:nvPr/>
        </p:nvSpPr>
        <p:spPr>
          <a:xfrm>
            <a:off x="301879" y="4325228"/>
            <a:ext cx="56405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looking into data, we can say that in 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April 2021 </a:t>
            </a:r>
            <a:r>
              <a:rPr lang="en-US" dirty="0"/>
              <a:t>has highest no. of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Confirmed cases</a:t>
            </a:r>
            <a:r>
              <a:rPr lang="en-US" dirty="0"/>
              <a:t>, while highest </a:t>
            </a:r>
            <a:r>
              <a:rPr lang="en-US" sz="2000" b="1" dirty="0">
                <a:solidFill>
                  <a:srgbClr val="FF0000"/>
                </a:solidFill>
              </a:rPr>
              <a:t>Death rate was December 2020 </a:t>
            </a:r>
            <a:r>
              <a:rPr lang="en-US" dirty="0"/>
              <a:t>and highest </a:t>
            </a:r>
            <a:r>
              <a:rPr lang="en-US" sz="2000" b="1" dirty="0">
                <a:solidFill>
                  <a:schemeClr val="accent1"/>
                </a:solidFill>
              </a:rPr>
              <a:t>Recovery rate was found in May 2021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2C88A-9474-B255-D689-447401FE46A3}"/>
              </a:ext>
            </a:extLst>
          </p:cNvPr>
          <p:cNvSpPr txBox="1"/>
          <p:nvPr/>
        </p:nvSpPr>
        <p:spPr>
          <a:xfrm>
            <a:off x="9220675" y="3675129"/>
            <a:ext cx="145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April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6E96B6-D59E-C457-BE5B-BB735ECBA68D}"/>
              </a:ext>
            </a:extLst>
          </p:cNvPr>
          <p:cNvSpPr txBox="1"/>
          <p:nvPr/>
        </p:nvSpPr>
        <p:spPr>
          <a:xfrm>
            <a:off x="9751251" y="4263373"/>
            <a:ext cx="145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143EF-80B1-E589-626B-BC017E95A24A}"/>
              </a:ext>
            </a:extLst>
          </p:cNvPr>
          <p:cNvSpPr txBox="1"/>
          <p:nvPr/>
        </p:nvSpPr>
        <p:spPr>
          <a:xfrm>
            <a:off x="7317764" y="5450144"/>
            <a:ext cx="1839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December 2020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F5765F-EBB4-EBA3-A06A-E3351BFF7B14}"/>
              </a:ext>
            </a:extLst>
          </p:cNvPr>
          <p:cNvCxnSpPr>
            <a:cxnSpLocks/>
          </p:cNvCxnSpPr>
          <p:nvPr/>
        </p:nvCxnSpPr>
        <p:spPr>
          <a:xfrm>
            <a:off x="7880278" y="5720824"/>
            <a:ext cx="256855" cy="617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1DEFDE-DA0F-3942-970B-88998EA78516}"/>
              </a:ext>
            </a:extLst>
          </p:cNvPr>
          <p:cNvSpPr txBox="1"/>
          <p:nvPr/>
        </p:nvSpPr>
        <p:spPr>
          <a:xfrm>
            <a:off x="291395" y="199132"/>
            <a:ext cx="5356661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What is the total no. of confirmed, deaths and recovery each month?</a:t>
            </a:r>
          </a:p>
        </p:txBody>
      </p:sp>
      <p:pic>
        <p:nvPicPr>
          <p:cNvPr id="3" name="Picture 2" descr="Novel Coronavirus (COVID-19) — Grays Harbor County Public Health">
            <a:extLst>
              <a:ext uri="{FF2B5EF4-FFF2-40B4-BE49-F238E27FC236}">
                <a16:creationId xmlns:a16="http://schemas.microsoft.com/office/drawing/2014/main" id="{2AFB9BAD-FD66-87CC-088B-1F46CF766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53" y="1030129"/>
            <a:ext cx="703755" cy="61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78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66"/>
    </mc:Choice>
    <mc:Fallback xmlns="">
      <p:transition spd="slow" advTm="2506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383DCC-9035-2B38-D0CE-A0A736D8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974" y="3475823"/>
            <a:ext cx="3130193" cy="211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CF8E9-1D0D-7D55-9FAB-C871F7BB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622" y="1065570"/>
            <a:ext cx="3565132" cy="2447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2A8B99-02FA-D21E-B98C-0FC7F22DC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016" y="398169"/>
            <a:ext cx="2514360" cy="1726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D55F4E-D6F7-7C7C-191F-6BBC761A4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773" y="4262562"/>
            <a:ext cx="4396243" cy="25309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5C2C25-6BE4-B44B-852D-DD265C476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78" y="4262563"/>
            <a:ext cx="4396240" cy="2530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4C5BD-5B14-62FA-5BB6-827C48D10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530" y="1065570"/>
            <a:ext cx="5182456" cy="3029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C5C0A-9CCE-0226-F109-900C9422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0" y="3918320"/>
            <a:ext cx="9228735" cy="6884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400" b="1" dirty="0">
                <a:solidFill>
                  <a:schemeClr val="accent1"/>
                </a:solidFill>
                <a:highlight>
                  <a:srgbClr val="FFFFFF"/>
                </a:highlight>
              </a:rPr>
              <a:t>D</a:t>
            </a:r>
            <a:r>
              <a:rPr lang="en-US" sz="2400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</a:rPr>
              <a:t>ata highlights the widespread nature of the Corona Virus with Time Period</a:t>
            </a:r>
            <a:endParaRPr lang="en-US" sz="4800" b="1" kern="1200" dirty="0">
              <a:solidFill>
                <a:schemeClr val="accent1"/>
              </a:solidFill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E7EE4C-0FF8-B351-D648-4C8AA33BC27D}"/>
              </a:ext>
            </a:extLst>
          </p:cNvPr>
          <p:cNvSpPr txBox="1"/>
          <p:nvPr/>
        </p:nvSpPr>
        <p:spPr>
          <a:xfrm>
            <a:off x="428061" y="169876"/>
            <a:ext cx="646033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Check how corona virus spread out with respect to confirmed, death &amp; recovered case</a:t>
            </a:r>
          </a:p>
        </p:txBody>
      </p:sp>
      <p:pic>
        <p:nvPicPr>
          <p:cNvPr id="7170" name="Picture 2" descr="Corona Pandemic - Media Center">
            <a:extLst>
              <a:ext uri="{FF2B5EF4-FFF2-40B4-BE49-F238E27FC236}">
                <a16:creationId xmlns:a16="http://schemas.microsoft.com/office/drawing/2014/main" id="{C56DE869-643D-FE9E-33B1-5ED1A678B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" y="755765"/>
            <a:ext cx="1272143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rona Pandemic - Media Center">
            <a:extLst>
              <a:ext uri="{FF2B5EF4-FFF2-40B4-BE49-F238E27FC236}">
                <a16:creationId xmlns:a16="http://schemas.microsoft.com/office/drawing/2014/main" id="{C75AF3BC-69E9-CC6E-D9EF-6AD6FA25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44" y="3292208"/>
            <a:ext cx="1272143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orona Pandemic - Media Center">
            <a:extLst>
              <a:ext uri="{FF2B5EF4-FFF2-40B4-BE49-F238E27FC236}">
                <a16:creationId xmlns:a16="http://schemas.microsoft.com/office/drawing/2014/main" id="{80FA80F2-7AE1-B2FA-7718-2A51DAD5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759" y="6059357"/>
            <a:ext cx="917978" cy="6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orona Pandemic - Media Center">
            <a:extLst>
              <a:ext uri="{FF2B5EF4-FFF2-40B4-BE49-F238E27FC236}">
                <a16:creationId xmlns:a16="http://schemas.microsoft.com/office/drawing/2014/main" id="{0C7617DB-5FC8-9DA3-34CE-B3A8D8A85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124" y="2661007"/>
            <a:ext cx="451779" cy="33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orona Pandemic - Media Center">
            <a:extLst>
              <a:ext uri="{FF2B5EF4-FFF2-40B4-BE49-F238E27FC236}">
                <a16:creationId xmlns:a16="http://schemas.microsoft.com/office/drawing/2014/main" id="{56EA2D31-341B-BBFA-A604-B97B752B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218" y="1850260"/>
            <a:ext cx="451779" cy="33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orona Pandemic - Media Center">
            <a:extLst>
              <a:ext uri="{FF2B5EF4-FFF2-40B4-BE49-F238E27FC236}">
                <a16:creationId xmlns:a16="http://schemas.microsoft.com/office/drawing/2014/main" id="{45F665C2-7A1B-7E17-0723-3A7140B2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342" y="4941870"/>
            <a:ext cx="2597814" cy="19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orona Pandemic - Media Center">
            <a:extLst>
              <a:ext uri="{FF2B5EF4-FFF2-40B4-BE49-F238E27FC236}">
                <a16:creationId xmlns:a16="http://schemas.microsoft.com/office/drawing/2014/main" id="{4B46ABE1-E5D0-4B56-8AA9-36D2C350B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504" y="304278"/>
            <a:ext cx="451779" cy="33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orona Pandemic - Media Center">
            <a:extLst>
              <a:ext uri="{FF2B5EF4-FFF2-40B4-BE49-F238E27FC236}">
                <a16:creationId xmlns:a16="http://schemas.microsoft.com/office/drawing/2014/main" id="{F95D1002-3726-71B2-0253-B090E3FED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26" y="2402698"/>
            <a:ext cx="2912978" cy="218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orona Pandemic - Media Center">
            <a:extLst>
              <a:ext uri="{FF2B5EF4-FFF2-40B4-BE49-F238E27FC236}">
                <a16:creationId xmlns:a16="http://schemas.microsoft.com/office/drawing/2014/main" id="{368A72D2-F943-5BCA-A962-F1F995BE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975" y="413541"/>
            <a:ext cx="2597814" cy="19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3"/>
    </mc:Choice>
    <mc:Fallback xmlns="">
      <p:transition spd="slow" advTm="1199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354</Words>
  <Application>Microsoft Office PowerPoint</Application>
  <PresentationFormat>Widescreen</PresentationFormat>
  <Paragraphs>56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Adobe Fan Heiti Std B</vt:lpstr>
      <vt:lpstr>Adobe Song Std L</vt:lpstr>
      <vt:lpstr>Aptos</vt:lpstr>
      <vt:lpstr>Aptos Display</vt:lpstr>
      <vt:lpstr>Arial</vt:lpstr>
      <vt:lpstr>Avenir Next LT Pro</vt:lpstr>
      <vt:lpstr>Calibri</vt:lpstr>
      <vt:lpstr>Office Theme</vt:lpstr>
      <vt:lpstr>Corona-Virus Finding Through MS- SQL</vt:lpstr>
      <vt:lpstr>Steps for Importing Dataset in MS SQL</vt:lpstr>
      <vt:lpstr>Cleaning Dataset – Checking for  Null Values and Updating </vt:lpstr>
      <vt:lpstr>As per Dataset Covid Started on  January 2020  &amp; Ended on  December 2021 (24 Months Period)</vt:lpstr>
      <vt:lpstr>With Time-Period as Confirmed cases increased there was increase in Recovery cases  </vt:lpstr>
      <vt:lpstr>October and December 2020 shows peak in confirmed cases, deaths and recovery.  </vt:lpstr>
      <vt:lpstr>PowerPoint Presentation</vt:lpstr>
      <vt:lpstr>Total number of case confirmed,  deaths and recovered  each month</vt:lpstr>
      <vt:lpstr>Data highlights the widespread nature of the Corona Virus with Time Period</vt:lpstr>
      <vt:lpstr>Country with Highest Confirmed Cases</vt:lpstr>
      <vt:lpstr>PowerPoint Presentation</vt:lpstr>
      <vt:lpstr>Top 5 Countries with Recovery rate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Corona-Virus Finding Through MS SQL</dc:title>
  <dc:creator>Ankeeta</dc:creator>
  <cp:lastModifiedBy>Ankeeta</cp:lastModifiedBy>
  <cp:revision>30</cp:revision>
  <dcterms:created xsi:type="dcterms:W3CDTF">2024-05-03T15:02:55Z</dcterms:created>
  <dcterms:modified xsi:type="dcterms:W3CDTF">2024-05-16T17:59:03Z</dcterms:modified>
</cp:coreProperties>
</file>